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55" r:id="rId2"/>
    <p:sldId id="356" r:id="rId3"/>
    <p:sldId id="357" r:id="rId4"/>
    <p:sldId id="360" r:id="rId5"/>
    <p:sldId id="362" r:id="rId6"/>
    <p:sldId id="359" r:id="rId7"/>
    <p:sldId id="364" r:id="rId8"/>
    <p:sldId id="365" r:id="rId9"/>
    <p:sldId id="366" r:id="rId10"/>
    <p:sldId id="395" r:id="rId11"/>
    <p:sldId id="396" r:id="rId12"/>
    <p:sldId id="397" r:id="rId13"/>
    <p:sldId id="398" r:id="rId14"/>
    <p:sldId id="399" r:id="rId15"/>
    <p:sldId id="378" r:id="rId16"/>
    <p:sldId id="375" r:id="rId17"/>
    <p:sldId id="381" r:id="rId18"/>
    <p:sldId id="389" r:id="rId19"/>
    <p:sldId id="390" r:id="rId20"/>
    <p:sldId id="388" r:id="rId21"/>
    <p:sldId id="387" r:id="rId22"/>
    <p:sldId id="385" r:id="rId23"/>
    <p:sldId id="393" r:id="rId24"/>
    <p:sldId id="394" r:id="rId25"/>
    <p:sldId id="391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392" r:id="rId41"/>
    <p:sldId id="386" r:id="rId42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7B7AD-EA7B-4225-9E67-815B2EB463CD}" v="2" dt="2020-04-01T17:16:22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StormsinBrewing/Real_Time_Social_Media_Mining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stemsvalley.com/our-obsession-with-scrum-methodology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5696-E98A-442C-8F61-BE0E72EB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789019"/>
          </a:xfrm>
        </p:spPr>
        <p:txBody>
          <a:bodyPr/>
          <a:lstStyle/>
          <a:p>
            <a:r>
              <a:rPr lang="en-US" dirty="0"/>
              <a:t>Algorithm: Training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A535-0B7B-4824-AE2A-BE34B67A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14" y="1216059"/>
            <a:ext cx="10744986" cy="521490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  <a:r>
              <a:rPr lang="en-US" dirty="0"/>
              <a:t> The training reviews. </a:t>
            </a:r>
          </a:p>
          <a:p>
            <a:pPr marL="0" indent="0">
              <a:buNone/>
            </a:pPr>
            <a:r>
              <a:rPr lang="en-US" b="1" dirty="0"/>
              <a:t>Output:</a:t>
            </a:r>
            <a:r>
              <a:rPr lang="en-US" dirty="0"/>
              <a:t> Model. </a:t>
            </a:r>
          </a:p>
          <a:p>
            <a:pPr marL="0" indent="0">
              <a:buNone/>
            </a:pPr>
            <a:r>
              <a:rPr lang="en-US" dirty="0"/>
              <a:t>1. define function MAPPER(key, value) </a:t>
            </a:r>
          </a:p>
          <a:p>
            <a:pPr marL="0" indent="0">
              <a:buNone/>
            </a:pPr>
            <a:r>
              <a:rPr lang="en-US" dirty="0"/>
              <a:t>2. s = </a:t>
            </a:r>
            <a:r>
              <a:rPr lang="en-US" dirty="0" err="1"/>
              <a:t>parse_sentiment</a:t>
            </a:r>
            <a:r>
              <a:rPr lang="en-US" dirty="0"/>
              <a:t>(value) </a:t>
            </a:r>
          </a:p>
          <a:p>
            <a:pPr marL="0" indent="0">
              <a:buNone/>
            </a:pPr>
            <a:r>
              <a:rPr lang="en-US" dirty="0"/>
              <a:t>3. for all w belongs to d do </a:t>
            </a:r>
          </a:p>
          <a:p>
            <a:pPr marL="0" indent="0">
              <a:buNone/>
            </a:pPr>
            <a:r>
              <a:rPr lang="en-US" dirty="0"/>
              <a:t>4. emit(w, 1 : s) </a:t>
            </a:r>
          </a:p>
          <a:p>
            <a:pPr marL="0" indent="0">
              <a:buNone/>
            </a:pPr>
            <a:r>
              <a:rPr lang="en-US" dirty="0"/>
              <a:t>5. end for loop</a:t>
            </a:r>
          </a:p>
          <a:p>
            <a:pPr marL="0" indent="0">
              <a:buNone/>
            </a:pPr>
            <a:r>
              <a:rPr lang="en-US" dirty="0"/>
              <a:t>6. end Mapper() </a:t>
            </a:r>
          </a:p>
          <a:p>
            <a:pPr marL="0" indent="0">
              <a:buNone/>
            </a:pPr>
            <a:r>
              <a:rPr lang="en-US" dirty="0"/>
              <a:t>7. define function REDUCER(key, values) </a:t>
            </a:r>
          </a:p>
          <a:p>
            <a:pPr marL="0" indent="0">
              <a:buNone/>
            </a:pPr>
            <a:r>
              <a:rPr lang="en-US" dirty="0"/>
              <a:t>8. declare </a:t>
            </a:r>
            <a:r>
              <a:rPr lang="en-US" dirty="0" err="1"/>
              <a:t>posSum</a:t>
            </a:r>
            <a:r>
              <a:rPr lang="en-US" dirty="0"/>
              <a:t> = 0; </a:t>
            </a:r>
            <a:r>
              <a:rPr lang="en-US" dirty="0" err="1"/>
              <a:t>negSum</a:t>
            </a:r>
            <a:r>
              <a:rPr lang="en-US" dirty="0"/>
              <a:t> = 0; </a:t>
            </a:r>
          </a:p>
          <a:p>
            <a:pPr marL="0" indent="0">
              <a:buNone/>
            </a:pPr>
            <a:r>
              <a:rPr lang="en-US" dirty="0"/>
              <a:t>9. for all value in values do </a:t>
            </a:r>
          </a:p>
          <a:p>
            <a:pPr marL="0" indent="0">
              <a:buNone/>
            </a:pPr>
            <a:r>
              <a:rPr lang="en-US" dirty="0"/>
              <a:t>10. [s, count] = parse(value) </a:t>
            </a:r>
          </a:p>
          <a:p>
            <a:pPr marL="0" indent="0">
              <a:buNone/>
            </a:pPr>
            <a:r>
              <a:rPr lang="en-US" dirty="0"/>
              <a:t>11. if (s == positive) then </a:t>
            </a:r>
          </a:p>
          <a:p>
            <a:pPr marL="0" indent="0">
              <a:buNone/>
            </a:pPr>
            <a:r>
              <a:rPr lang="en-US" dirty="0"/>
              <a:t>12. </a:t>
            </a:r>
            <a:r>
              <a:rPr lang="en-US" dirty="0" err="1"/>
              <a:t>posSum</a:t>
            </a:r>
            <a:r>
              <a:rPr lang="en-US" dirty="0"/>
              <a:t> = </a:t>
            </a:r>
            <a:r>
              <a:rPr lang="en-US" dirty="0" err="1"/>
              <a:t>posSum</a:t>
            </a:r>
            <a:r>
              <a:rPr lang="en-US" dirty="0"/>
              <a:t> + count; </a:t>
            </a:r>
          </a:p>
          <a:p>
            <a:pPr marL="0" indent="0">
              <a:buNone/>
            </a:pPr>
            <a:r>
              <a:rPr lang="en-US" dirty="0"/>
              <a:t>13. else 14: </a:t>
            </a:r>
            <a:r>
              <a:rPr lang="en-US" dirty="0" err="1"/>
              <a:t>negSum</a:t>
            </a:r>
            <a:r>
              <a:rPr lang="en-US" dirty="0"/>
              <a:t> = </a:t>
            </a:r>
            <a:r>
              <a:rPr lang="en-US" dirty="0" err="1"/>
              <a:t>negSum</a:t>
            </a:r>
            <a:r>
              <a:rPr lang="en-US" dirty="0"/>
              <a:t> +  count; </a:t>
            </a:r>
          </a:p>
          <a:p>
            <a:pPr marL="0" indent="0">
              <a:buNone/>
            </a:pPr>
            <a:r>
              <a:rPr lang="en-US" dirty="0"/>
              <a:t>15. end if 16: end for loop[</a:t>
            </a:r>
          </a:p>
          <a:p>
            <a:pPr marL="0" indent="0">
              <a:buNone/>
            </a:pPr>
            <a:r>
              <a:rPr lang="en-US" dirty="0"/>
              <a:t>17. call emit(key, </a:t>
            </a:r>
            <a:r>
              <a:rPr lang="en-US" dirty="0" err="1"/>
              <a:t>posSum</a:t>
            </a:r>
            <a:r>
              <a:rPr lang="en-US" dirty="0"/>
              <a:t>, </a:t>
            </a:r>
            <a:r>
              <a:rPr lang="en-US" dirty="0" err="1"/>
              <a:t>negSum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18. end function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5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F9EE-A9CA-45B9-86C4-FBD14D38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8"/>
            <a:ext cx="10972800" cy="1100103"/>
          </a:xfrm>
        </p:spPr>
        <p:txBody>
          <a:bodyPr>
            <a:normAutofit/>
          </a:bodyPr>
          <a:lstStyle/>
          <a:p>
            <a:r>
              <a:rPr lang="en-US" dirty="0"/>
              <a:t>Algorithm: Combining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D89A-CA01-40AF-A355-E0D531C8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7142"/>
            <a:ext cx="10972799" cy="4751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Input:</a:t>
            </a:r>
            <a:r>
              <a:rPr lang="en-US" sz="1600" dirty="0"/>
              <a:t> The test reviews and the model.</a:t>
            </a:r>
          </a:p>
          <a:p>
            <a:pPr marL="0" indent="0">
              <a:buNone/>
            </a:pPr>
            <a:r>
              <a:rPr lang="en-US" sz="1600" b="1" dirty="0"/>
              <a:t>Output:</a:t>
            </a:r>
            <a:r>
              <a:rPr lang="en-US" sz="1600" dirty="0"/>
              <a:t> Intermediate results from input of job classification. </a:t>
            </a:r>
          </a:p>
          <a:p>
            <a:pPr marL="0" indent="0">
              <a:buNone/>
            </a:pPr>
            <a:r>
              <a:rPr lang="en-US" sz="1600" dirty="0"/>
              <a:t>1. function MAPPER(key, value) </a:t>
            </a:r>
          </a:p>
          <a:p>
            <a:pPr marL="0" indent="0">
              <a:buNone/>
            </a:pPr>
            <a:r>
              <a:rPr lang="en-US" sz="1600" dirty="0"/>
              <a:t>2. if value in model then </a:t>
            </a:r>
          </a:p>
          <a:p>
            <a:pPr marL="0" indent="0">
              <a:buNone/>
            </a:pPr>
            <a:r>
              <a:rPr lang="en-US" sz="1600" dirty="0"/>
              <a:t>3. [word, possum, </a:t>
            </a:r>
            <a:r>
              <a:rPr lang="en-US" sz="1600" dirty="0" err="1"/>
              <a:t>negsum</a:t>
            </a:r>
            <a:r>
              <a:rPr lang="en-US" sz="1600" dirty="0"/>
              <a:t>] = parse(value) </a:t>
            </a:r>
          </a:p>
          <a:p>
            <a:pPr marL="0" indent="0">
              <a:buNone/>
            </a:pPr>
            <a:r>
              <a:rPr lang="en-US" sz="1600" dirty="0"/>
              <a:t>4. emit(word, possum, </a:t>
            </a:r>
            <a:r>
              <a:rPr lang="en-US" sz="1600" dirty="0" err="1"/>
              <a:t>negsum</a:t>
            </a:r>
            <a:r>
              <a:rPr lang="en-US" sz="1600" dirty="0"/>
              <a:t>) </a:t>
            </a:r>
          </a:p>
          <a:p>
            <a:pPr marL="0" indent="0">
              <a:buNone/>
            </a:pPr>
            <a:r>
              <a:rPr lang="en-US" sz="1600" dirty="0"/>
              <a:t>5. else </a:t>
            </a:r>
          </a:p>
          <a:p>
            <a:pPr marL="0" indent="0">
              <a:buNone/>
            </a:pPr>
            <a:r>
              <a:rPr lang="en-US" sz="1600" dirty="0"/>
              <a:t>6. [</a:t>
            </a:r>
            <a:r>
              <a:rPr lang="en-US" sz="1600" dirty="0" err="1"/>
              <a:t>docid</a:t>
            </a:r>
            <a:r>
              <a:rPr lang="en-US" sz="1600" dirty="0"/>
              <a:t>, sentiment] = parse(value) </a:t>
            </a:r>
          </a:p>
          <a:p>
            <a:pPr marL="0" indent="0">
              <a:buNone/>
            </a:pPr>
            <a:r>
              <a:rPr lang="en-US" sz="1600" dirty="0"/>
              <a:t>7. for all word in value do </a:t>
            </a:r>
          </a:p>
          <a:p>
            <a:pPr marL="0" indent="0">
              <a:buNone/>
            </a:pPr>
            <a:r>
              <a:rPr lang="en-US" sz="1600" dirty="0"/>
              <a:t>8. emit(word,1,docid,sentiment) </a:t>
            </a:r>
          </a:p>
          <a:p>
            <a:pPr marL="0" indent="0">
              <a:buNone/>
            </a:pPr>
            <a:r>
              <a:rPr lang="en-US" sz="1600" dirty="0"/>
              <a:t>9. end for loop</a:t>
            </a:r>
          </a:p>
          <a:p>
            <a:pPr marL="0" indent="0">
              <a:buNone/>
            </a:pPr>
            <a:r>
              <a:rPr lang="en-US" sz="1600" dirty="0"/>
              <a:t>10. end if 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597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DD20-0B3A-4435-BAA2-9577BE83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Combining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43EC-2D5C-474C-A845-DE49D1F22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95" y="1488650"/>
            <a:ext cx="109728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11. end function </a:t>
            </a:r>
          </a:p>
          <a:p>
            <a:pPr marL="0" indent="0">
              <a:buNone/>
            </a:pPr>
            <a:r>
              <a:rPr lang="en-US" dirty="0"/>
              <a:t>12. function REDUCER(key, values) </a:t>
            </a:r>
          </a:p>
          <a:p>
            <a:pPr marL="0" indent="0">
              <a:buNone/>
            </a:pPr>
            <a:r>
              <a:rPr lang="en-US" dirty="0"/>
              <a:t>13. for all value in values do </a:t>
            </a:r>
          </a:p>
          <a:p>
            <a:pPr marL="0" indent="0">
              <a:buNone/>
            </a:pPr>
            <a:r>
              <a:rPr lang="en-US" dirty="0"/>
              <a:t>14. if value in model then </a:t>
            </a:r>
          </a:p>
          <a:p>
            <a:pPr marL="0" indent="0">
              <a:buNone/>
            </a:pPr>
            <a:r>
              <a:rPr lang="en-US" dirty="0"/>
              <a:t>15. </a:t>
            </a:r>
            <a:r>
              <a:rPr lang="en-US" dirty="0" err="1"/>
              <a:t>outstr.append</a:t>
            </a:r>
            <a:r>
              <a:rPr lang="en-US" dirty="0"/>
              <a:t>(value) </a:t>
            </a:r>
          </a:p>
          <a:p>
            <a:pPr marL="0" indent="0">
              <a:buNone/>
            </a:pPr>
            <a:r>
              <a:rPr lang="en-US" dirty="0"/>
              <a:t>16. else </a:t>
            </a:r>
          </a:p>
          <a:p>
            <a:pPr marL="0" indent="0">
              <a:buNone/>
            </a:pPr>
            <a:r>
              <a:rPr lang="en-US" dirty="0"/>
              <a:t>17. [count, </a:t>
            </a:r>
            <a:r>
              <a:rPr lang="en-US" dirty="0" err="1"/>
              <a:t>docid</a:t>
            </a:r>
            <a:r>
              <a:rPr lang="en-US" dirty="0"/>
              <a:t>] = parse(value) </a:t>
            </a:r>
          </a:p>
          <a:p>
            <a:pPr marL="0" indent="0">
              <a:buNone/>
            </a:pPr>
            <a:r>
              <a:rPr lang="en-US" dirty="0"/>
              <a:t>18. docs[</a:t>
            </a:r>
            <a:r>
              <a:rPr lang="en-US" dirty="0" err="1"/>
              <a:t>docid</a:t>
            </a:r>
            <a:r>
              <a:rPr lang="en-US" dirty="0"/>
              <a:t>].add(count) </a:t>
            </a:r>
          </a:p>
          <a:p>
            <a:pPr marL="0" indent="0">
              <a:buNone/>
            </a:pPr>
            <a:r>
              <a:rPr lang="en-US" dirty="0"/>
              <a:t>19. end if </a:t>
            </a:r>
          </a:p>
          <a:p>
            <a:pPr marL="0" indent="0">
              <a:buNone/>
            </a:pPr>
            <a:r>
              <a:rPr lang="en-US" dirty="0"/>
              <a:t>20. end for loop</a:t>
            </a:r>
          </a:p>
          <a:p>
            <a:pPr marL="0" indent="0">
              <a:buNone/>
            </a:pPr>
            <a:r>
              <a:rPr lang="en-US" dirty="0"/>
              <a:t>21. for all </a:t>
            </a:r>
            <a:r>
              <a:rPr lang="en-US" dirty="0" err="1"/>
              <a:t>docid</a:t>
            </a:r>
            <a:r>
              <a:rPr lang="en-US" dirty="0"/>
              <a:t> ∈ docs do </a:t>
            </a:r>
          </a:p>
          <a:p>
            <a:pPr marL="0" indent="0">
              <a:buNone/>
            </a:pPr>
            <a:r>
              <a:rPr lang="en-US" dirty="0"/>
              <a:t>22. </a:t>
            </a:r>
            <a:r>
              <a:rPr lang="en-US" dirty="0" err="1"/>
              <a:t>outstr.append</a:t>
            </a:r>
            <a:r>
              <a:rPr lang="en-US" dirty="0"/>
              <a:t>(</a:t>
            </a:r>
            <a:r>
              <a:rPr lang="en-US" dirty="0" err="1"/>
              <a:t>count,docid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23. end for loop</a:t>
            </a:r>
          </a:p>
          <a:p>
            <a:pPr marL="0" indent="0">
              <a:buNone/>
            </a:pPr>
            <a:r>
              <a:rPr lang="en-US" dirty="0"/>
              <a:t>24. emit(word, </a:t>
            </a:r>
            <a:r>
              <a:rPr lang="en-US" dirty="0" err="1"/>
              <a:t>outstr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25. end function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4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DE35-3C0C-416B-88E3-6134DC15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Classify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B832-B53F-477C-9612-36C4D4CD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50401"/>
            <a:ext cx="10972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  <a:r>
              <a:rPr lang="en-US" dirty="0"/>
              <a:t> The intermediate results. </a:t>
            </a:r>
          </a:p>
          <a:p>
            <a:pPr marL="0" indent="0">
              <a:buNone/>
            </a:pPr>
            <a:r>
              <a:rPr lang="en-US" b="1" dirty="0"/>
              <a:t>Output:</a:t>
            </a:r>
            <a:r>
              <a:rPr lang="en-US" dirty="0"/>
              <a:t> Classification results and accuracy. </a:t>
            </a:r>
          </a:p>
          <a:p>
            <a:pPr marL="0" indent="0">
              <a:buNone/>
            </a:pPr>
            <a:r>
              <a:rPr lang="en-US" dirty="0"/>
              <a:t>1. function MAPPER(key, value) </a:t>
            </a:r>
          </a:p>
          <a:p>
            <a:pPr marL="0" indent="0">
              <a:buNone/>
            </a:pPr>
            <a:r>
              <a:rPr lang="en-US" dirty="0"/>
              <a:t>2. for all item in value do </a:t>
            </a:r>
          </a:p>
          <a:p>
            <a:pPr marL="0" indent="0">
              <a:buNone/>
            </a:pPr>
            <a:r>
              <a:rPr lang="en-US" dirty="0"/>
              <a:t>3. [</a:t>
            </a:r>
            <a:r>
              <a:rPr lang="en-US" dirty="0" err="1"/>
              <a:t>docid</a:t>
            </a:r>
            <a:r>
              <a:rPr lang="en-US" dirty="0"/>
              <a:t>, count, possum, </a:t>
            </a:r>
            <a:r>
              <a:rPr lang="en-US" dirty="0" err="1"/>
              <a:t>negsum</a:t>
            </a:r>
            <a:r>
              <a:rPr lang="en-US" dirty="0"/>
              <a:t>] = parse(value) </a:t>
            </a:r>
          </a:p>
          <a:p>
            <a:pPr marL="0" indent="0">
              <a:buNone/>
            </a:pPr>
            <a:r>
              <a:rPr lang="en-US" dirty="0"/>
              <a:t>4. emit(</a:t>
            </a:r>
            <a:r>
              <a:rPr lang="en-US" dirty="0" err="1"/>
              <a:t>docid</a:t>
            </a:r>
            <a:r>
              <a:rPr lang="en-US" dirty="0"/>
              <a:t>, count, possum, </a:t>
            </a:r>
            <a:r>
              <a:rPr lang="en-US" dirty="0" err="1"/>
              <a:t>negsum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5. end for loop</a:t>
            </a:r>
          </a:p>
          <a:p>
            <a:pPr marL="0" indent="0">
              <a:buNone/>
            </a:pPr>
            <a:r>
              <a:rPr lang="en-US" dirty="0"/>
              <a:t>6. end function </a:t>
            </a:r>
          </a:p>
          <a:p>
            <a:pPr marL="0" indent="0">
              <a:buNone/>
            </a:pPr>
            <a:r>
              <a:rPr lang="en-US" dirty="0"/>
              <a:t>7. function REDUCER(key, values) </a:t>
            </a:r>
          </a:p>
          <a:p>
            <a:pPr marL="0" indent="0">
              <a:buNone/>
            </a:pPr>
            <a:r>
              <a:rPr lang="en-US" dirty="0"/>
              <a:t>8. [</a:t>
            </a:r>
            <a:r>
              <a:rPr lang="en-US" dirty="0" err="1"/>
              <a:t>docid</a:t>
            </a:r>
            <a:r>
              <a:rPr lang="en-US" dirty="0"/>
              <a:t>, </a:t>
            </a:r>
            <a:r>
              <a:rPr lang="en-US" dirty="0" err="1"/>
              <a:t>trueSentiment</a:t>
            </a:r>
            <a:r>
              <a:rPr lang="en-US" dirty="0"/>
              <a:t>]=parse(key) </a:t>
            </a:r>
          </a:p>
          <a:p>
            <a:pPr marL="0" indent="0">
              <a:buNone/>
            </a:pPr>
            <a:r>
              <a:rPr lang="en-US" dirty="0"/>
              <a:t>9. for all value in values do </a:t>
            </a:r>
          </a:p>
          <a:p>
            <a:pPr marL="0" indent="0">
              <a:buNone/>
            </a:pPr>
            <a:r>
              <a:rPr lang="en-US" dirty="0"/>
              <a:t>10. calculate positive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3605-E7BF-490B-A92A-5F0478AE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845580"/>
          </a:xfrm>
        </p:spPr>
        <p:txBody>
          <a:bodyPr/>
          <a:lstStyle/>
          <a:p>
            <a:r>
              <a:rPr lang="en-US" dirty="0"/>
              <a:t>Algorithm: Classify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C86F-9633-4651-93D3-2DFA0012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86" y="1318968"/>
            <a:ext cx="109728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11. calculate negative probability </a:t>
            </a:r>
          </a:p>
          <a:p>
            <a:pPr marL="0" indent="0">
              <a:buNone/>
            </a:pPr>
            <a:r>
              <a:rPr lang="en-US" dirty="0"/>
              <a:t>12. end for </a:t>
            </a:r>
          </a:p>
          <a:p>
            <a:pPr marL="0" indent="0">
              <a:buNone/>
            </a:pPr>
            <a:r>
              <a:rPr lang="en-US" dirty="0"/>
              <a:t>13. predict = (pos prob &gt; neg prob) ? pos : neg </a:t>
            </a:r>
          </a:p>
          <a:p>
            <a:pPr marL="0" indent="0">
              <a:buNone/>
            </a:pPr>
            <a:r>
              <a:rPr lang="en-US" dirty="0"/>
              <a:t>14. if predict = </a:t>
            </a:r>
            <a:r>
              <a:rPr lang="en-US" dirty="0" err="1"/>
              <a:t>trueSentiment</a:t>
            </a:r>
            <a:r>
              <a:rPr lang="en-US" dirty="0"/>
              <a:t> then </a:t>
            </a:r>
          </a:p>
          <a:p>
            <a:pPr marL="0" indent="0">
              <a:buNone/>
            </a:pPr>
            <a:r>
              <a:rPr lang="en-US" dirty="0"/>
              <a:t>15. correct = true </a:t>
            </a:r>
          </a:p>
          <a:p>
            <a:pPr marL="0" indent="0">
              <a:buNone/>
            </a:pPr>
            <a:r>
              <a:rPr lang="en-US" dirty="0"/>
              <a:t>16. correct count + + </a:t>
            </a:r>
          </a:p>
          <a:p>
            <a:pPr marL="0" indent="0">
              <a:buNone/>
            </a:pPr>
            <a:r>
              <a:rPr lang="en-US" dirty="0"/>
              <a:t>17. else </a:t>
            </a:r>
          </a:p>
          <a:p>
            <a:pPr marL="0" indent="0">
              <a:buNone/>
            </a:pPr>
            <a:r>
              <a:rPr lang="en-US" dirty="0"/>
              <a:t>18. correct = false </a:t>
            </a:r>
          </a:p>
          <a:p>
            <a:pPr marL="0" indent="0">
              <a:buNone/>
            </a:pPr>
            <a:r>
              <a:rPr lang="en-US" dirty="0"/>
              <a:t>19. end if </a:t>
            </a:r>
          </a:p>
          <a:p>
            <a:pPr marL="0" indent="0">
              <a:buNone/>
            </a:pPr>
            <a:r>
              <a:rPr lang="en-US" dirty="0"/>
              <a:t>20. emit(</a:t>
            </a:r>
            <a:r>
              <a:rPr lang="en-US" dirty="0" err="1"/>
              <a:t>docid</a:t>
            </a:r>
            <a:r>
              <a:rPr lang="en-US" dirty="0"/>
              <a:t>, predict, correct) </a:t>
            </a:r>
          </a:p>
          <a:p>
            <a:pPr marL="0" indent="0">
              <a:buNone/>
            </a:pPr>
            <a:r>
              <a:rPr lang="en-US" dirty="0"/>
              <a:t>21. end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9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922C35-97B3-45D3-B889-D88F49C4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518474"/>
            <a:ext cx="10972800" cy="2088513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00EC59-69E9-4BB4-9121-0E2BACF2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524577-5488-428C-AA3F-F527C07D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999241"/>
            <a:ext cx="11134627" cy="56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3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EA7-F13C-4A38-993E-FB3BAFDF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41023"/>
            <a:ext cx="10972800" cy="5637542"/>
          </a:xfrm>
        </p:spPr>
        <p:txBody>
          <a:bodyPr>
            <a:normAutofit/>
          </a:bodyPr>
          <a:lstStyle/>
          <a:p>
            <a:pPr marL="342900" indent="-342900" algn="just">
              <a:buAutoNum type="alphaU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Real-Time Data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tweets using the twitter API.</a:t>
            </a:r>
          </a:p>
          <a:p>
            <a:pPr marL="0" indent="0"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Stemming and Lemmatization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into root word too reduce space used.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Sentiment Directory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Forming a sentiment dictionary that is used to score each tweet.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Map-reduce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every tweet and assigns the sentiment to each remaining words of tweet and then sums them up to find the final sentiment</a:t>
            </a: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5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A3F6-DF38-4179-9B1D-0801DF51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Process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EA7-F13C-4A38-993E-FB3BAFDF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consists of two major tasks which itself consists of two minor tasks each.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     Map Process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function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function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     Reduce Process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Combine/Shuffling function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function</a:t>
            </a:r>
          </a:p>
          <a:p>
            <a:pPr marL="0" indent="0"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8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339725"/>
            <a:ext cx="10972800" cy="1909763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Example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93602A9-7806-498F-B56F-0862BD24E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1863" y="2009775"/>
            <a:ext cx="52482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4DB4BF-6C77-4D64-8C83-1591D475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09" y="1027522"/>
            <a:ext cx="10105535" cy="496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3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86A53-4103-4705-9EA7-C3B835DA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marL="0" indent="0" algn="just" fontAlgn="base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3.7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JDK 11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Windows XP, Vista, 7, 8, 8.1 and 10</a:t>
            </a:r>
          </a:p>
          <a:p>
            <a:pPr marL="0" indent="0" algn="just" fontAlgn="base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</a:p>
          <a:p>
            <a:pPr marL="0" indent="0" algn="just" fontAlgn="base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GB RAM or above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I5 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 or above processors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0837"/>
            <a:ext cx="12192000" cy="3723588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DevOps Pipeline for Real Time Social/Web Mining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SDLC Model: SCRUM Model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86A53-4103-4705-9EA7-C3B835DA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project is divided into individual modules, based on their functionalities.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be developed in isolation by the entire team, based on the priority of implementation.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Version Control tool Git.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Parameters</a:t>
            </a:r>
          </a:p>
          <a:p>
            <a:pPr marL="0" indent="0" algn="just" fontAlgn="base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 is the speed by which our crawler mines data and stores it into our HDFS cluster.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Throughput is how much data the project can analyze in unit time.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will help us understand how many tweets were successfully based on the sentiments of each tweet.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 to do all this in a realistic amount of space as the data we will be handling is huge.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7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414779"/>
            <a:ext cx="10972800" cy="1984818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D8F1AF-92E2-4B2E-84E5-36DBDE3BB0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62" y="999242"/>
            <a:ext cx="10459038" cy="506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4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573-A6F6-4C66-B403-E374D16D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58219"/>
            <a:ext cx="10972800" cy="1574277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Work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E7E09-4BCA-42F8-9454-1FCC010898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92" y="820132"/>
            <a:ext cx="9389097" cy="545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E8ED-2DDD-4924-B9DD-416D0457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CD1D-8301-4218-8C3B-932C85DF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1] Setting up Apache Maven for Java project - User Interface and MapReduce functions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2] Setting up GitHub repository workflow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3] Setting up GitHub Actions for automation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4] Creating a web crawler in Python using </a:t>
            </a:r>
            <a:r>
              <a:rPr lang="en-US" dirty="0" err="1"/>
              <a:t>Tweepy</a:t>
            </a:r>
            <a:r>
              <a:rPr lang="en-US" dirty="0"/>
              <a:t> library to fetch data based on some parameter.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5] Create a User Interface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6] Create a HDFS cluster for MapReduce functionality and program Hadoop MapReduce in Java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7] Setup Hadoop Core and create Job Tracker and Task Trackers for the project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8] Implement MapReduce in HDFS using Java to count the frequency of significant words in Data dictionary, in Twitter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EA6B-3CF0-4E95-8D6A-3A48159B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A52F-1A1A-4E82-8D7F-38A7E25F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9] Configure Apache Maven with MapReduce codes and install Apache Hadoop Jar dependency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10] Configure MapReduce code in GitHub Actions for automation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11] Automate the Big Data pipeline till MapReduce using GitHub Actions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12] Use Data Ingestion tools like Flume to send data from crawler to HDFS at real time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13] WAP in Java to implement MapReduce from JSON file extracted from crawler to find the frequency of significant words - Textual Analysis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14] Data Classification - create a multi-class data dictionary for sentiment analysis - currently for words (in future, we might extend it for phrases and sentences for improved accuracy)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15] Data Prediction - Using the KNN algorithm in Python to find the relation between tweets and their sentiments.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16] Data Visualization - Using the Python matplotlib library to implement visualization.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3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DC2-2B62-4D09-B256-8EB4A56D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376D-D21B-4A78-B46A-7CA9D11F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Twitter Crawler in Python</a:t>
            </a:r>
          </a:p>
          <a:p>
            <a:r>
              <a:rPr lang="en-US" dirty="0"/>
              <a:t>Hadoop Clusters in declarative </a:t>
            </a:r>
            <a:r>
              <a:rPr lang="en-US" dirty="0" err="1"/>
              <a:t>yml</a:t>
            </a:r>
            <a:r>
              <a:rPr lang="en-US" dirty="0"/>
              <a:t> files</a:t>
            </a:r>
          </a:p>
          <a:p>
            <a:r>
              <a:rPr lang="en-US" dirty="0"/>
              <a:t>Apache Maven project dependencies in XML</a:t>
            </a:r>
          </a:p>
          <a:p>
            <a:r>
              <a:rPr lang="en-US" dirty="0"/>
              <a:t>MapReduce programs in Java</a:t>
            </a:r>
          </a:p>
          <a:p>
            <a:r>
              <a:rPr lang="en-US" dirty="0"/>
              <a:t>Sentimental Analysis algorithms in Python</a:t>
            </a:r>
          </a:p>
          <a:p>
            <a:r>
              <a:rPr lang="en-US" dirty="0"/>
              <a:t>Data Visualization program in python</a:t>
            </a:r>
          </a:p>
          <a:p>
            <a:r>
              <a:rPr lang="en-US" dirty="0"/>
              <a:t>Integration and configuration code in Shell Scripting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View our project at: </a:t>
            </a:r>
            <a:r>
              <a:rPr lang="en-US" dirty="0">
                <a:hlinkClick r:id="rId2"/>
              </a:rPr>
              <a:t>https://www.github.com/StormsinBrewing/Real_Time_Social_Media_Mining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61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5B1B-5458-443D-8FF1-ACFCEBF2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Clean Goal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1F1EA1-A607-4CD1-A50C-1905A3422D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93" y="1715678"/>
            <a:ext cx="9078013" cy="37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72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366A-FD68-4C8E-8EA6-C39F6F6F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Compile goal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30234-FA99-45C3-A7A0-AEE7C93CDF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6290"/>
            <a:ext cx="8163611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9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E39-E9A0-44E0-B2DE-E96029DE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Install Goal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778495-99BC-4D26-85C1-DC0A45418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26" y="1413235"/>
            <a:ext cx="871036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2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5A04-8A48-4465-96D9-E1BAEE50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Site Goal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026D55-24EE-4148-855A-3C7CF7101E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5" y="1511121"/>
            <a:ext cx="8814062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3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D60C-B61A-458F-B172-6B2A2FA1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73377"/>
            <a:ext cx="10972800" cy="1843416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62A4F-0BBC-49DB-A220-A11B77DCF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18043"/>
            <a:ext cx="10972800" cy="493995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vast amount of data created everyday.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data is unstructured and difficult to analyze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derive meaning from that crucial data.</a:t>
            </a:r>
          </a:p>
        </p:txBody>
      </p:sp>
    </p:spTree>
    <p:extLst>
      <p:ext uri="{BB962C8B-B14F-4D97-AF65-F5344CB8AC3E}">
        <p14:creationId xmlns:p14="http://schemas.microsoft.com/office/powerpoint/2010/main" val="8724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1FC7-2AE6-4963-8BFC-0924EB5D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Setup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F00B5E-EBD0-4D6E-8AE5-9249036E1E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09" y="1335701"/>
            <a:ext cx="925948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6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6E3E-36DC-4259-AF2A-6E939FA9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– Continuous Integration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DFEDE7-E70F-4AB7-9EEA-94DB981A8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95" y="1570039"/>
            <a:ext cx="82107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3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48FB-E8C1-41B7-9BA1-9259BD54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Crawler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B12F0A-B64A-4CAF-8EB5-E64F386E3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83" y="1375527"/>
            <a:ext cx="943323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4385-DE70-42F7-94EF-A6F10013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Crawler CSV output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AC12248-09B3-4182-B940-DA14227127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63" y="1337821"/>
            <a:ext cx="95930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97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5E9C-B2CD-40B7-B23B-596B940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GitHub Actions configuration with Hadoop MapReduce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543D8D3-4EEB-43C9-9965-5B85B9F6B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1570039"/>
            <a:ext cx="854068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6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3B12-0BB1-4188-BA4B-1F316FC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Simple Graph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15E844-E9F5-496B-A088-FA847D88BF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8041" y="2115344"/>
            <a:ext cx="5816338" cy="3800475"/>
          </a:xfrm>
        </p:spPr>
      </p:pic>
    </p:spTree>
    <p:extLst>
      <p:ext uri="{BB962C8B-B14F-4D97-AF65-F5344CB8AC3E}">
        <p14:creationId xmlns:p14="http://schemas.microsoft.com/office/powerpoint/2010/main" val="221768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CB7-C273-4652-9ADF-8FF7618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Bar Graph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60A751A-70C7-461D-AAF6-3F3623A536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9" y="1896269"/>
            <a:ext cx="6023728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115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9C75-077C-4112-9E2D-01876749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- Histogram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C9653C6-1E5A-4CFA-B366-C9C3A7734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82" y="2025543"/>
            <a:ext cx="606143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4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6C5B-2981-4564-A8E8-2DE6FDCA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Pie Chart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5E8F10A-D587-4D2E-8F17-E5A00E443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9" y="1570039"/>
            <a:ext cx="599608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4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67F-C91F-46D7-96F0-0F9FB08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Stack Plot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007B5AE-7C05-4667-B081-32A7F95CFE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72" y="1614816"/>
            <a:ext cx="656105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3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809-5C19-49A3-A4C8-906DC93C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48792"/>
            <a:ext cx="10972800" cy="1918831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0876-2814-4A05-B9B7-2889E64E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72619"/>
            <a:ext cx="10972800" cy="558538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web mining is the process of representing, analyzing and extracting patterns from raw social media data. 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web mining means that the response is delivered within a particular timing constraint or system should meet the confirmed deadline</a:t>
            </a: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collects information from tweets of specified hashtags and geolocation-based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01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5439-7D7E-4AF2-AFD8-E54106EA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992B-0E2A-454F-B341-C58E62F54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u="sng" dirty="0"/>
              <a:t>[1]</a:t>
            </a:r>
            <a:r>
              <a:rPr lang="en-US" dirty="0"/>
              <a:t> Lin, Jimmy, and Alek </a:t>
            </a:r>
            <a:r>
              <a:rPr lang="en-US" dirty="0" err="1"/>
              <a:t>Kolcz</a:t>
            </a:r>
            <a:r>
              <a:rPr lang="en-US" dirty="0"/>
              <a:t>. "Large-Scale Machine Learning at Twitter." In Proceedings of the 2012 ACM SIGMOD International Conference on Management of Data, pp. 793-804. ACM, 2012.</a:t>
            </a:r>
          </a:p>
          <a:p>
            <a:br>
              <a:rPr lang="en-US" dirty="0"/>
            </a:br>
            <a:r>
              <a:rPr lang="en-US" dirty="0"/>
              <a:t>[2] Liu, </a:t>
            </a:r>
            <a:r>
              <a:rPr lang="en-US" dirty="0" err="1"/>
              <a:t>Bingwei</a:t>
            </a:r>
            <a:r>
              <a:rPr lang="en-US" dirty="0"/>
              <a:t>, Erik </a:t>
            </a:r>
            <a:r>
              <a:rPr lang="en-US" dirty="0" err="1"/>
              <a:t>Blasch</a:t>
            </a:r>
            <a:r>
              <a:rPr lang="en-US" dirty="0"/>
              <a:t>, Yu Chen, Dan Shen, and </a:t>
            </a:r>
            <a:r>
              <a:rPr lang="en-US" dirty="0" err="1"/>
              <a:t>Genshe</a:t>
            </a:r>
            <a:r>
              <a:rPr lang="en-US" dirty="0"/>
              <a:t> Chen. "Scalable      Sentiment Classification for Big Data Analysis Using Naive Bayes Classifier" In Big Data, 2013 IEEE International Conference on, pp. 99-104. IEEE, 2013.</a:t>
            </a:r>
          </a:p>
          <a:p>
            <a:br>
              <a:rPr lang="en-US" dirty="0"/>
            </a:br>
            <a:r>
              <a:rPr lang="en-US" u="sng" dirty="0"/>
              <a:t>[3]  </a:t>
            </a:r>
            <a:r>
              <a:rPr lang="en-US" u="sng" dirty="0">
                <a:hlinkClick r:id="rId2"/>
              </a:rPr>
              <a:t>https://www.systemsvalley.com/our-obsession-with-scrum-methodology/</a:t>
            </a:r>
            <a:endParaRPr lang="en-US" dirty="0"/>
          </a:p>
          <a:p>
            <a:br>
              <a:rPr lang="en-US" dirty="0"/>
            </a:br>
            <a:r>
              <a:rPr lang="en-US" dirty="0"/>
              <a:t>[4] </a:t>
            </a:r>
            <a:r>
              <a:rPr lang="en-US" dirty="0" err="1"/>
              <a:t>ÁlvaroCuesta</a:t>
            </a:r>
            <a:r>
              <a:rPr lang="en-US" dirty="0"/>
              <a:t>, David F., and María D. R-Moreno, "A Framework for Massive Twitter Data Extraction and Analysis", In Malaysian Journal of Computer Science, pp 50-67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0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64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EE23-8215-4F89-8F5C-74A432DA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103695"/>
            <a:ext cx="10972800" cy="1673734"/>
          </a:xfrm>
        </p:spPr>
        <p:txBody>
          <a:bodyPr>
            <a:normAutofit/>
          </a:bodyPr>
          <a:lstStyle/>
          <a:p>
            <a:r>
              <a:rPr lang="en-IN" sz="3200" dirty="0"/>
              <a:t>How did we process these large amount of tweets?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7501-A013-415F-ABA1-0D8E4506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14347"/>
            <a:ext cx="10972800" cy="504365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enormous data processing that was needed in this project we used the Hadoop ecosystem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was performed on the tweets. Classifying them into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Disagree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F2275-3305-4D10-93F9-76674E9F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2548"/>
            <a:ext cx="10972800" cy="22152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IN" b="1" u="sng" dirty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0D862-646D-4183-8021-AD373AA1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81667"/>
            <a:ext cx="10972800" cy="44968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invaluable.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that some insights are drawn from the vast amount of data created everyday.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analyze the information in the form opinions that are either positive or negative, or somewhere in between these two.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will help better market our product and ensure it reaches the right audience.</a:t>
            </a:r>
          </a:p>
          <a:p>
            <a:pPr marL="0" indent="0"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4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881C-49F9-40D2-90FB-D5583F9D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9" y="-207389"/>
            <a:ext cx="10972800" cy="209794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4451-2526-4DE8-B4D5-A43CD28D8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main problems with analysing social media content: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unstructured, the inherent design of social media makes it difficult to analyse. </a:t>
            </a:r>
          </a:p>
          <a:p>
            <a:pPr marL="0" indent="0" algn="just" fontAlgn="base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sheer amount of data.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FB93-6C4E-4714-9B0F-751E7111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26242"/>
            <a:ext cx="10972800" cy="1796282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0DC0-E96A-4448-8C07-CF515693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0041"/>
            <a:ext cx="10972800" cy="47085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a fully automated application that extracts information in real time from the social media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 objectives needed to be completed to accomplish the main objective are: 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web crawler using Twitter API and OAuth protocol.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Populate dataset with unstructured data in real time using HDFS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Hadoop clusters and use YARN to manage Big Data pipeline. 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Data Analytics using Pig, Hive, Impala etc.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data using Kibana, Matplotlib etc.</a:t>
            </a: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7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8510-00DF-49AF-A983-EDDA35228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103695"/>
            <a:ext cx="10972800" cy="1673734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7043-213B-43F0-8EB3-06682B008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0009"/>
            <a:ext cx="10972800" cy="47985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analysis is a very trending topic, a lot of work has been done in this sector in the past few years. Bo Pang and Lee pioneered this sector.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referred to the research paper  “Large-Scale Machine Learning at Twitter”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machine learning tools integrated into Hadoop Clusters analysed by pig. They have used a knowledge-poor, data-driven approach.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2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8380</TotalTime>
  <Words>1766</Words>
  <Application>Microsoft Office PowerPoint</Application>
  <PresentationFormat>Widescreen</PresentationFormat>
  <Paragraphs>217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Times New Roman</vt:lpstr>
      <vt:lpstr>Office Theme</vt:lpstr>
      <vt:lpstr>PowerPoint Presentation</vt:lpstr>
      <vt:lpstr>A DevOps Pipeline for Real Time Social/Web Mining  </vt:lpstr>
      <vt:lpstr>Abstract</vt:lpstr>
      <vt:lpstr>Introduction</vt:lpstr>
      <vt:lpstr>How did we process these large amount of tweets?</vt:lpstr>
      <vt:lpstr>Motivation </vt:lpstr>
      <vt:lpstr>Problem Statement</vt:lpstr>
      <vt:lpstr>Objective</vt:lpstr>
      <vt:lpstr>Literature Review</vt:lpstr>
      <vt:lpstr>Algorithm: Training Job</vt:lpstr>
      <vt:lpstr>Algorithm: Combining Job</vt:lpstr>
      <vt:lpstr>Algorithm: Combining Job</vt:lpstr>
      <vt:lpstr>Algorithm: Classify Job</vt:lpstr>
      <vt:lpstr>Algorithm: Classify Job</vt:lpstr>
      <vt:lpstr>Proposed Method</vt:lpstr>
      <vt:lpstr>PowerPoint Presentation</vt:lpstr>
      <vt:lpstr>MapReduce Process</vt:lpstr>
      <vt:lpstr>MapReduce Example</vt:lpstr>
      <vt:lpstr>System Requirements:</vt:lpstr>
      <vt:lpstr>SDLC Model: SCRUM Model</vt:lpstr>
      <vt:lpstr>Scrum Model</vt:lpstr>
      <vt:lpstr>Plan of Work</vt:lpstr>
      <vt:lpstr>Product Backlog</vt:lpstr>
      <vt:lpstr>Product Backlog</vt:lpstr>
      <vt:lpstr>Project in Production</vt:lpstr>
      <vt:lpstr>Maven Setup: Clean Goal</vt:lpstr>
      <vt:lpstr>Maven Setup: Compile goal</vt:lpstr>
      <vt:lpstr>Maven Setup: Install Goal</vt:lpstr>
      <vt:lpstr>Maven Setup: Site Goal</vt:lpstr>
      <vt:lpstr>GitHub Repository Setup</vt:lpstr>
      <vt:lpstr>GitHub Actions – Continuous Integration</vt:lpstr>
      <vt:lpstr>Twitter Crawler</vt:lpstr>
      <vt:lpstr>Twitter Crawler CSV output</vt:lpstr>
      <vt:lpstr>GitHub Actions configuration with Hadoop MapReduce</vt:lpstr>
      <vt:lpstr>Data Visualization – Simple Graph</vt:lpstr>
      <vt:lpstr>Data Visualization – Bar Graph</vt:lpstr>
      <vt:lpstr>Data Visualization - Histogram</vt:lpstr>
      <vt:lpstr>Data Visualization – Pie Chart</vt:lpstr>
      <vt:lpstr>Data Visualization – Stack Plot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Nishkarsh Raj</cp:lastModifiedBy>
  <cp:revision>671</cp:revision>
  <cp:lastPrinted>2017-08-16T11:40:20Z</cp:lastPrinted>
  <dcterms:created xsi:type="dcterms:W3CDTF">2017-08-14T08:34:40Z</dcterms:created>
  <dcterms:modified xsi:type="dcterms:W3CDTF">2020-05-09T16:37:01Z</dcterms:modified>
</cp:coreProperties>
</file>